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15" r:id="rId2"/>
    <p:sldId id="316" r:id="rId3"/>
    <p:sldId id="317" r:id="rId4"/>
    <p:sldId id="324" r:id="rId5"/>
    <p:sldId id="280" r:id="rId6"/>
    <p:sldId id="281" r:id="rId7"/>
    <p:sldId id="282" r:id="rId8"/>
    <p:sldId id="318" r:id="rId9"/>
    <p:sldId id="319" r:id="rId10"/>
    <p:sldId id="320" r:id="rId11"/>
    <p:sldId id="283" r:id="rId12"/>
    <p:sldId id="321" r:id="rId13"/>
    <p:sldId id="288" r:id="rId14"/>
    <p:sldId id="322" r:id="rId15"/>
    <p:sldId id="298" r:id="rId16"/>
    <p:sldId id="323" r:id="rId17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00"/>
    <a:srgbClr val="007400"/>
    <a:srgbClr val="006600"/>
    <a:srgbClr val="A40000"/>
    <a:srgbClr val="E6005D"/>
    <a:srgbClr val="9BFFFF"/>
    <a:srgbClr val="93FFFF"/>
    <a:srgbClr val="D1FFFF"/>
    <a:srgbClr val="53D2FF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336026" y="2614558"/>
            <a:ext cx="5102942" cy="771831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83"/>
            <a:ext cx="12158952" cy="6898576"/>
          </a:xfrm>
        </p:spPr>
      </p:pic>
      <p:sp>
        <p:nvSpPr>
          <p:cNvPr id="6" name="مستطيل 5"/>
          <p:cNvSpPr/>
          <p:nvPr/>
        </p:nvSpPr>
        <p:spPr>
          <a:xfrm>
            <a:off x="8877300" y="427335"/>
            <a:ext cx="28955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dirty="0" smtClean="0">
                <a:ln w="12700">
                  <a:solidFill>
                    <a:srgbClr val="9E0000"/>
                  </a:solidFill>
                </a:ln>
                <a:solidFill>
                  <a:srgbClr val="FE6D00"/>
                </a:solidFill>
                <a:cs typeface="PT Bold Heading" panose="02010400000000000000" pitchFamily="2" charset="-78"/>
              </a:rPr>
              <a:t>جامعة بغداد</a:t>
            </a:r>
            <a:endParaRPr lang="ar-IQ" sz="3600" b="1" dirty="0">
              <a:ln w="12700">
                <a:solidFill>
                  <a:srgbClr val="9E0000"/>
                </a:solidFill>
              </a:ln>
              <a:solidFill>
                <a:srgbClr val="FE6D00"/>
              </a:solidFill>
              <a:cs typeface="PT Bold Heading" panose="02010400000000000000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985000" y="1079500"/>
            <a:ext cx="422910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IQ" sz="3600" b="1" dirty="0" smtClean="0">
                <a:ln w="12700">
                  <a:solidFill>
                    <a:srgbClr val="9E0000"/>
                  </a:solidFill>
                </a:ln>
                <a:solidFill>
                  <a:srgbClr val="FF0000"/>
                </a:solidFill>
                <a:cs typeface="PT Bold Heading" panose="02010400000000000000" pitchFamily="2" charset="-78"/>
              </a:rPr>
              <a:t>مركز </a:t>
            </a:r>
          </a:p>
          <a:p>
            <a:pPr algn="ctr"/>
            <a:r>
              <a:rPr lang="ar-IQ" sz="3600" b="1" dirty="0" smtClean="0">
                <a:ln w="12700">
                  <a:solidFill>
                    <a:srgbClr val="9E0000"/>
                  </a:solidFill>
                </a:ln>
                <a:solidFill>
                  <a:srgbClr val="FF0000"/>
                </a:solidFill>
                <a:cs typeface="PT Bold Heading" panose="02010400000000000000" pitchFamily="2" charset="-78"/>
              </a:rPr>
              <a:t>البحوث التربوية والنفسية</a:t>
            </a:r>
            <a:endParaRPr lang="ar-IQ" sz="3600" b="1" dirty="0">
              <a:ln w="12700">
                <a:solidFill>
                  <a:srgbClr val="9E0000"/>
                </a:solidFill>
              </a:ln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0" y="3835400"/>
            <a:ext cx="12158952" cy="1308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دور الأنشطة المدرسية في تعزيز ثقافة التسامح والتعايش السلمي</a:t>
            </a:r>
          </a:p>
          <a:p>
            <a:pPr algn="ctr"/>
            <a:r>
              <a:rPr lang="ar-IQ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في المرحلة الابتدائية</a:t>
            </a:r>
            <a:endParaRPr lang="ar-IQ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8877300" y="3200399"/>
            <a:ext cx="1968500" cy="432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PT Bold Heading" panose="02010400000000000000" pitchFamily="2" charset="-78"/>
              </a:rPr>
              <a:t>البحث الموسوم</a:t>
            </a:r>
            <a:endParaRPr lang="ar-IQ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092200" y="5057060"/>
            <a:ext cx="101219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400" dirty="0" smtClean="0">
                <a:ln w="0">
                  <a:solidFill>
                    <a:srgbClr val="C00000"/>
                  </a:solidFill>
                </a:ln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PT Bold Heading" panose="02010400000000000000" pitchFamily="2" charset="-78"/>
              </a:rPr>
              <a:t>مقدم من قبل الباحثة: أ. م. د. حنان عزيز البغدادي</a:t>
            </a:r>
            <a:endParaRPr lang="ar-IQ" sz="2400" dirty="0">
              <a:ln w="0">
                <a:solidFill>
                  <a:srgbClr val="C00000"/>
                </a:solidFill>
              </a:ln>
              <a:solidFill>
                <a:srgbClr val="FF0066"/>
              </a:solidFill>
              <a:cs typeface="PT Bold Heading" panose="02010400000000000000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-190500" y="5676900"/>
            <a:ext cx="126111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IQ" sz="3000" dirty="0" smtClean="0">
                <a:ln w="0">
                  <a:solidFill>
                    <a:srgbClr val="DA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PT Bold Heading" panose="02010400000000000000" pitchFamily="2" charset="-78"/>
              </a:rPr>
              <a:t>الى ندوة (</a:t>
            </a:r>
            <a:r>
              <a:rPr lang="ar-IQ" sz="3000" dirty="0">
                <a:ln w="0">
                  <a:solidFill>
                    <a:srgbClr val="DA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PT Bold Heading" panose="02010400000000000000" pitchFamily="2" charset="-78"/>
              </a:rPr>
              <a:t>دور المؤسسات التربوية والنفسية والاجتماعية </a:t>
            </a:r>
            <a:r>
              <a:rPr lang="ar-IQ" sz="3000" dirty="0" smtClean="0">
                <a:ln w="0">
                  <a:solidFill>
                    <a:srgbClr val="DA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PT Bold Heading" panose="02010400000000000000" pitchFamily="2" charset="-78"/>
              </a:rPr>
              <a:t>في </a:t>
            </a:r>
            <a:r>
              <a:rPr lang="ar-IQ" sz="3000" dirty="0">
                <a:ln w="0">
                  <a:solidFill>
                    <a:srgbClr val="DA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PT Bold Heading" panose="02010400000000000000" pitchFamily="2" charset="-78"/>
              </a:rPr>
              <a:t>التعايش السلمي والتسامح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5435600" y="6506084"/>
            <a:ext cx="2286000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2018/3/13</a:t>
            </a:r>
            <a:endParaRPr lang="ar-IQ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06802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" y="1269613"/>
            <a:ext cx="5412662" cy="557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604684" y="101105"/>
            <a:ext cx="1131200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IQ" sz="3200" dirty="0" smtClean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تتساوق </a:t>
            </a:r>
            <a:r>
              <a:rPr lang="ar-SA" sz="3200" dirty="0" smtClean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الأنشطة </a:t>
            </a:r>
            <a:r>
              <a:rPr lang="ar-OM" sz="3200" dirty="0" smtClean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المدرسية</a:t>
            </a:r>
            <a:r>
              <a:rPr lang="ar-IQ" sz="3200" dirty="0" smtClean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 و</a:t>
            </a:r>
            <a:r>
              <a:rPr lang="ar-SA" sz="3200" dirty="0" smtClean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مستويات </a:t>
            </a:r>
            <a:r>
              <a:rPr lang="ar-SA" sz="3200" dirty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الأهداف التعليمية </a:t>
            </a:r>
            <a:r>
              <a:rPr lang="ar-SA" sz="3200" dirty="0" smtClean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ومميزات</a:t>
            </a:r>
            <a:r>
              <a:rPr lang="ar-IQ" sz="3200" dirty="0" smtClean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endParaRPr lang="en-US" sz="3200" dirty="0" smtClean="0">
              <a:solidFill>
                <a:srgbClr val="00000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3200" dirty="0" smtClean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طرق </a:t>
            </a:r>
            <a:r>
              <a:rPr lang="ar-SA" sz="3200" dirty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وأساليب التدريس والتي </a:t>
            </a:r>
            <a:r>
              <a:rPr lang="ar-SA" sz="3200" dirty="0" smtClean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ي</a:t>
            </a:r>
            <a:r>
              <a:rPr lang="ar-IQ" sz="3200" dirty="0" smtClean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ُ</a:t>
            </a:r>
            <a:r>
              <a:rPr lang="ar-SA" sz="3200" dirty="0" smtClean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تأمل </a:t>
            </a:r>
            <a:r>
              <a:rPr lang="ar-OM" sz="3200" dirty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من</a:t>
            </a:r>
            <a:r>
              <a:rPr lang="ar-SA" sz="3200" dirty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 المعلمين</a:t>
            </a:r>
            <a:r>
              <a:rPr lang="ar-OM" sz="3200" dirty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 تفعيلها</a:t>
            </a:r>
            <a:r>
              <a:rPr lang="ar-SA" sz="3200" dirty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 في </a:t>
            </a:r>
            <a:endParaRPr lang="en-US" sz="3200" dirty="0" smtClean="0">
              <a:solidFill>
                <a:srgbClr val="00000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3200" dirty="0" smtClean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العملية </a:t>
            </a:r>
            <a:r>
              <a:rPr lang="ar-SA" sz="3200" dirty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التعليمية </a:t>
            </a:r>
            <a:r>
              <a:rPr lang="ar-SA" sz="3200" dirty="0" smtClean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و</a:t>
            </a:r>
            <a:r>
              <a:rPr lang="ar-IQ" sz="3200" dirty="0" smtClean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كالآتي</a:t>
            </a:r>
            <a:r>
              <a:rPr lang="ar-SA" sz="3200" dirty="0" smtClean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SA" sz="3200" dirty="0">
                <a:solidFill>
                  <a:srgbClr val="008000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الفهم</a:t>
            </a:r>
            <a:r>
              <a:rPr lang="ar-SA" sz="3200" dirty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- </a:t>
            </a:r>
            <a:r>
              <a:rPr lang="ar-SA" sz="3200" dirty="0">
                <a:solidFill>
                  <a:srgbClr val="C00000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التطبيق</a:t>
            </a:r>
            <a:r>
              <a:rPr lang="ar-SA" sz="3200" dirty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 -</a:t>
            </a:r>
            <a:r>
              <a:rPr lang="ar-SA" sz="3200" dirty="0">
                <a:solidFill>
                  <a:srgbClr val="001848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التحليل</a:t>
            </a:r>
            <a:r>
              <a:rPr lang="ar-SA" sz="3200" dirty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r>
              <a:rPr lang="ar-SA" sz="3200" dirty="0" smtClean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-</a:t>
            </a:r>
            <a:r>
              <a:rPr lang="ar-SA" sz="3200" dirty="0">
                <a:solidFill>
                  <a:srgbClr val="FE6D00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التركيب</a:t>
            </a:r>
            <a:r>
              <a:rPr lang="ar-SA" sz="3200" dirty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 -</a:t>
            </a:r>
            <a:r>
              <a:rPr lang="ar-SA" sz="3200" dirty="0">
                <a:solidFill>
                  <a:srgbClr val="006EB8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التقويم</a:t>
            </a:r>
            <a:r>
              <a:rPr lang="ar-SA" sz="3200" dirty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r>
              <a:rPr lang="ar-SA" sz="3200" dirty="0" smtClean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–</a:t>
            </a:r>
            <a:endParaRPr lang="ar-IQ" sz="3200" dirty="0" smtClean="0">
              <a:solidFill>
                <a:srgbClr val="00000C"/>
              </a:solidFill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SA" sz="3200" dirty="0" smtClean="0">
                <a:solidFill>
                  <a:srgbClr val="660033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الاستقبال</a:t>
            </a:r>
            <a:r>
              <a:rPr lang="ar-SA" sz="3200" dirty="0" smtClean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r>
              <a:rPr lang="ar-SA" sz="3200" dirty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-</a:t>
            </a:r>
            <a:r>
              <a:rPr lang="ar-SA" sz="3200" dirty="0">
                <a:solidFill>
                  <a:srgbClr val="00C000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الاستجابة</a:t>
            </a:r>
            <a:r>
              <a:rPr lang="ar-SA" sz="3200" dirty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 -</a:t>
            </a:r>
            <a:r>
              <a:rPr lang="ar-SA" sz="3200" dirty="0">
                <a:solidFill>
                  <a:srgbClr val="D200D2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التنظيم</a:t>
            </a:r>
            <a:r>
              <a:rPr lang="ar-SA" sz="3200" dirty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 -</a:t>
            </a:r>
            <a:r>
              <a:rPr lang="ar-SA" sz="3200" dirty="0">
                <a:solidFill>
                  <a:srgbClr val="DA0000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التمييز</a:t>
            </a:r>
            <a:r>
              <a:rPr lang="ar-SA" sz="3200" dirty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r>
              <a:rPr lang="ar-SA" sz="3200" dirty="0" smtClean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–</a:t>
            </a:r>
            <a:endParaRPr lang="ar-IQ" sz="3200" dirty="0" smtClean="0">
              <a:solidFill>
                <a:srgbClr val="00000C"/>
              </a:solidFill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SA" sz="3200" dirty="0" smtClean="0">
                <a:solidFill>
                  <a:srgbClr val="FE6D00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الملاحظة</a:t>
            </a:r>
            <a:r>
              <a:rPr lang="ar-SA" sz="3200" dirty="0" smtClean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r>
              <a:rPr lang="ar-SA" sz="3200" dirty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-</a:t>
            </a:r>
            <a:r>
              <a:rPr lang="ar-SA" sz="3200" dirty="0">
                <a:solidFill>
                  <a:srgbClr val="002060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الادراك الحسي </a:t>
            </a:r>
            <a:r>
              <a:rPr lang="ar-IQ" sz="3200" dirty="0" smtClean="0">
                <a:solidFill>
                  <a:srgbClr val="002060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-</a:t>
            </a:r>
            <a:r>
              <a:rPr lang="ar-SA" sz="3200" dirty="0" smtClean="0">
                <a:solidFill>
                  <a:srgbClr val="006600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التهيئة</a:t>
            </a:r>
            <a:r>
              <a:rPr lang="ar-SA" sz="3200" dirty="0" smtClean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 -</a:t>
            </a:r>
            <a:r>
              <a:rPr lang="ar-SA" sz="3200" dirty="0" smtClean="0">
                <a:solidFill>
                  <a:srgbClr val="58267E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التكيف</a:t>
            </a:r>
            <a:r>
              <a:rPr lang="ar-SA" sz="3200" dirty="0" smtClean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  </a:t>
            </a:r>
            <a:endParaRPr lang="ar-IQ" sz="3200" dirty="0" smtClean="0">
              <a:solidFill>
                <a:srgbClr val="00000C"/>
              </a:solidFill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IQ" sz="3200" dirty="0" smtClean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-</a:t>
            </a:r>
            <a:r>
              <a:rPr lang="ar-SA" sz="3200" dirty="0" smtClean="0">
                <a:solidFill>
                  <a:srgbClr val="DA0000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الإبداع</a:t>
            </a:r>
            <a:r>
              <a:rPr lang="ar-SA" sz="3200" dirty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، </a:t>
            </a:r>
            <a:r>
              <a:rPr lang="ar-SA" sz="3200" dirty="0" smtClean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و</a:t>
            </a:r>
            <a:r>
              <a:rPr lang="ar-IQ" sz="3200" dirty="0" smtClean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يطلق على</a:t>
            </a:r>
            <a:r>
              <a:rPr lang="ar-SA" sz="3200" dirty="0" smtClean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r>
              <a:rPr lang="ar-SA" sz="3200" dirty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ذلك </a:t>
            </a:r>
            <a:r>
              <a:rPr lang="ar-SA" sz="3200" dirty="0" smtClean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كل</a:t>
            </a:r>
            <a:r>
              <a:rPr lang="ar-IQ" sz="3200" dirty="0" smtClean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ه بـ:</a:t>
            </a:r>
            <a:r>
              <a:rPr lang="en-US" sz="3200" dirty="0" smtClean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endParaRPr lang="ar-IQ" sz="3200" dirty="0" smtClean="0">
              <a:solidFill>
                <a:srgbClr val="00000C"/>
              </a:solidFill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ar-SA" sz="3200" dirty="0" smtClean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endParaRPr lang="ar-IQ" sz="3200" dirty="0">
              <a:cs typeface="PT Bold Heading" panose="02010400000000000000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887045" y="5356570"/>
            <a:ext cx="3804247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دائرة </a:t>
            </a:r>
            <a:r>
              <a:rPr lang="ar-SA" sz="54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الانشطة </a:t>
            </a:r>
            <a:endParaRPr lang="ar-IQ" sz="54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6719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2103100" cy="685800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3247763" y="648543"/>
            <a:ext cx="8122736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36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A4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أما الدراسات السابقة فتناولت سبع دراسات، </a:t>
            </a:r>
            <a:endParaRPr lang="en-US" sz="4400" b="1" cap="none" spc="0" dirty="0" smtClean="0">
              <a:ln w="9525">
                <a:solidFill>
                  <a:srgbClr val="FFFF00"/>
                </a:solidFill>
                <a:prstDash val="solid"/>
              </a:ln>
              <a:solidFill>
                <a:srgbClr val="A4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SA" sz="36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A4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أكدت </a:t>
            </a:r>
            <a:r>
              <a:rPr lang="ar-SA" sz="36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A4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معظمها على تأثير النشاطات المدرسية </a:t>
            </a:r>
            <a:endParaRPr lang="en-US" sz="3600" b="1" cap="none" spc="0" dirty="0" smtClean="0">
              <a:ln w="9525">
                <a:solidFill>
                  <a:srgbClr val="FFFF00"/>
                </a:solidFill>
                <a:prstDash val="solid"/>
              </a:ln>
              <a:solidFill>
                <a:srgbClr val="A4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SA" sz="36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A4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على مستويات </a:t>
            </a:r>
            <a:r>
              <a:rPr lang="ar-SA" sz="36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A4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التلامذة في التحصيل الدراسي، </a:t>
            </a:r>
            <a:endParaRPr lang="en-US" sz="3600" b="1" cap="none" spc="0" dirty="0" smtClean="0">
              <a:ln w="9525">
                <a:solidFill>
                  <a:srgbClr val="FFFF00"/>
                </a:solidFill>
                <a:prstDash val="solid"/>
              </a:ln>
              <a:solidFill>
                <a:srgbClr val="A4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SA" sz="36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A4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ولم تعثر </a:t>
            </a:r>
            <a:r>
              <a:rPr lang="ar-SA" sz="36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A4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على دراسة مطابقة </a:t>
            </a:r>
            <a:endParaRPr lang="ar-IQ" sz="3600" b="1" cap="none" spc="0" dirty="0" smtClean="0">
              <a:ln w="9525">
                <a:solidFill>
                  <a:srgbClr val="FFFF00"/>
                </a:solidFill>
                <a:prstDash val="solid"/>
              </a:ln>
              <a:solidFill>
                <a:srgbClr val="A4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SA" sz="36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A4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لموضوع</a:t>
            </a:r>
            <a:r>
              <a:rPr lang="ar-IQ" sz="36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A4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ة بحثها</a:t>
            </a:r>
            <a:r>
              <a:rPr lang="ar-SA" sz="36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A4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 ، الا </a:t>
            </a:r>
            <a:r>
              <a:rPr lang="ar-SA" sz="36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A4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من بعض </a:t>
            </a:r>
            <a:endParaRPr lang="ar-IQ" sz="3600" b="1" cap="none" spc="0" dirty="0" smtClean="0">
              <a:ln w="9525">
                <a:solidFill>
                  <a:srgbClr val="FFFF00"/>
                </a:solidFill>
                <a:prstDash val="solid"/>
              </a:ln>
              <a:solidFill>
                <a:srgbClr val="A4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SA" sz="36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A4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الإشارات </a:t>
            </a:r>
            <a:r>
              <a:rPr lang="ar-SA" sz="36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A4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الطفيفة. </a:t>
            </a:r>
            <a:endParaRPr lang="ar-IQ" sz="36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A4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248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309100" cy="6877050"/>
          </a:xfrm>
          <a:prstGeom prst="rect">
            <a:avLst/>
          </a:prstGeom>
          <a:solidFill>
            <a:srgbClr val="D1FFFF"/>
          </a:solidFill>
        </p:spPr>
      </p:pic>
      <p:sp>
        <p:nvSpPr>
          <p:cNvPr id="4" name="مستطيل 3"/>
          <p:cNvSpPr/>
          <p:nvPr/>
        </p:nvSpPr>
        <p:spPr>
          <a:xfrm>
            <a:off x="304432" y="47153"/>
            <a:ext cx="11474615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في </a:t>
            </a:r>
            <a:r>
              <a:rPr lang="ar-SA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الفصل الثالث: </a:t>
            </a:r>
            <a:r>
              <a:rPr lang="ar-IQ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إتخذت</a:t>
            </a:r>
            <a:r>
              <a:rPr lang="ar-IQ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 الباحثة المنهج </a:t>
            </a:r>
            <a:r>
              <a:rPr lang="ar-IQ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الوصفي كـ(</a:t>
            </a:r>
            <a:r>
              <a:rPr lang="ar-IQ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A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أداة</a:t>
            </a:r>
            <a:r>
              <a:rPr lang="ar-IQ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) </a:t>
            </a:r>
            <a:r>
              <a:rPr lang="ar-IQ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للوصول </a:t>
            </a:r>
            <a:endParaRPr lang="ar-IQ" sz="3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IQ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الى </a:t>
            </a:r>
            <a:r>
              <a:rPr lang="ar-IQ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الهدف وذلك من خلال الأدبيات المتخصصة، </a:t>
            </a:r>
            <a:r>
              <a:rPr lang="ar-IQ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والدراسات </a:t>
            </a:r>
            <a:r>
              <a:rPr lang="ar-IQ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السابقة، </a:t>
            </a:r>
            <a:endParaRPr lang="ar-IQ" sz="3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IQ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فضلاً </a:t>
            </a:r>
            <a:r>
              <a:rPr lang="ar-IQ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عن مقررات المؤتمرات </a:t>
            </a:r>
            <a:r>
              <a:rPr lang="ar-IQ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والندوات،ولم</a:t>
            </a:r>
            <a:r>
              <a:rPr lang="ar-IQ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r>
              <a:rPr lang="ar-IQ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تغفل </a:t>
            </a:r>
            <a:r>
              <a:rPr lang="ar-IQ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الإطلاع</a:t>
            </a:r>
            <a:r>
              <a:rPr lang="ar-IQ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 على البرامج </a:t>
            </a:r>
            <a:endParaRPr lang="ar-IQ" sz="3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IQ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والمناهج </a:t>
            </a:r>
            <a:r>
              <a:rPr lang="ar-IQ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التعليمية التي </a:t>
            </a:r>
            <a:r>
              <a:rPr lang="ar-IQ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أقرتها </a:t>
            </a:r>
            <a:r>
              <a:rPr lang="ar-IQ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وزارة التربية العراقية بما يتوافق </a:t>
            </a:r>
            <a:endParaRPr lang="ar-IQ" sz="3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IQ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مع </a:t>
            </a:r>
            <a:r>
              <a:rPr lang="ar-IQ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عينة واهمية وحاجة </a:t>
            </a:r>
            <a:r>
              <a:rPr lang="ar-IQ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البحث: </a:t>
            </a:r>
          </a:p>
          <a:p>
            <a:pPr algn="r">
              <a:lnSpc>
                <a:spcPct val="150000"/>
              </a:lnSpc>
            </a:pPr>
            <a:r>
              <a:rPr lang="ar-IQ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وقد </a:t>
            </a:r>
            <a:r>
              <a:rPr lang="ar-IQ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خلصت الى مجموعة من الاستنتاجات التي استدلت </a:t>
            </a:r>
            <a:endParaRPr lang="ar-IQ" sz="3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IQ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بها </a:t>
            </a:r>
            <a:r>
              <a:rPr lang="ar-IQ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على إمكانية تعزيز ثقافة التسامح والتعايش السلمي </a:t>
            </a:r>
            <a:endParaRPr lang="ar-IQ" sz="3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IQ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من </a:t>
            </a:r>
            <a:r>
              <a:rPr lang="ar-IQ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خلال الأنشطة المدرسية، أهمها:</a:t>
            </a:r>
            <a:endParaRPr lang="ar-IQ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8368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نتيجة بحث الصور عن شرائح بور بوينت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brightnessContrast bright="-24000" contras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978302" y="58846"/>
            <a:ext cx="11182870" cy="65556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0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أن العالم وبجميع مكوناته ومناهجه السياسية والتربوية، </a:t>
            </a:r>
            <a:endParaRPr lang="ar-IQ" sz="4000" b="1" cap="none" spc="0" dirty="0" smtClean="0">
              <a:ln w="9525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ar-SA" sz="40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يسعى </a:t>
            </a:r>
            <a:r>
              <a:rPr lang="ar-SA" sz="40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الى الحث على </a:t>
            </a:r>
            <a:r>
              <a:rPr lang="ar-SA" sz="40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تكريس</a:t>
            </a:r>
            <a:r>
              <a:rPr lang="ar-IQ" sz="40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:</a:t>
            </a:r>
            <a:r>
              <a:rPr lang="ar-SA" sz="40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endParaRPr lang="en-US" sz="4000" b="1" cap="none" spc="0" dirty="0" smtClean="0">
              <a:ln w="9525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IQ" sz="40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1-ممارسة الأنشطة المدرسية كعنصر مهم في غرس السلوك</a:t>
            </a:r>
          </a:p>
          <a:p>
            <a:pPr algn="r">
              <a:lnSpc>
                <a:spcPct val="150000"/>
              </a:lnSpc>
            </a:pPr>
            <a:r>
              <a:rPr lang="ar-IQ" sz="40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    الإيجابي، وإطفاء السلوك السلبي ومنه (العنف والتطرف).</a:t>
            </a:r>
          </a:p>
          <a:p>
            <a:pPr algn="r">
              <a:lnSpc>
                <a:spcPct val="150000"/>
              </a:lnSpc>
            </a:pPr>
            <a:r>
              <a:rPr lang="ar-IQ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2- </a:t>
            </a:r>
            <a:r>
              <a:rPr lang="ar-IQ" sz="40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الحث على </a:t>
            </a:r>
            <a:r>
              <a:rPr lang="ar-SA" sz="40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ثقافة </a:t>
            </a:r>
            <a:r>
              <a:rPr lang="ar-SA" sz="40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(</a:t>
            </a:r>
            <a:r>
              <a:rPr lang="ar-SA" sz="40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ال</a:t>
            </a:r>
            <a:r>
              <a:rPr lang="ar-IQ" sz="40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تسامح والتعايش السلمي</a:t>
            </a:r>
            <a:r>
              <a:rPr lang="ar-SA" sz="40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)</a:t>
            </a:r>
            <a:r>
              <a:rPr lang="ar-IQ" sz="40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.</a:t>
            </a:r>
            <a:r>
              <a:rPr lang="ar-SA" sz="40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endParaRPr lang="ar-IQ" sz="4000" b="1" cap="none" spc="0" dirty="0" smtClean="0">
              <a:ln w="9525">
                <a:solidFill>
                  <a:srgbClr val="FFFF00"/>
                </a:solidFill>
                <a:prstDash val="solid"/>
              </a:ln>
              <a:solidFill>
                <a:srgbClr val="0066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IQ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2-</a:t>
            </a:r>
            <a:r>
              <a:rPr lang="ar-SA" sz="40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E6005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النزوع </a:t>
            </a:r>
            <a:r>
              <a:rPr lang="ar-IQ" sz="40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E6005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الى ثقافة</a:t>
            </a:r>
            <a:r>
              <a:rPr lang="ar-SA" sz="40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E6005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r>
              <a:rPr lang="ar-SA" sz="40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E6005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التسامح والتعايش السلمي </a:t>
            </a:r>
            <a:endParaRPr lang="ar-IQ" sz="4000" b="1" cap="none" spc="0" dirty="0" smtClean="0">
              <a:ln w="9525">
                <a:solidFill>
                  <a:srgbClr val="FFFF00"/>
                </a:solidFill>
                <a:prstDash val="solid"/>
              </a:ln>
              <a:solidFill>
                <a:srgbClr val="E6005D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en-US" sz="40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E6005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r>
              <a:rPr lang="ar-SA" sz="40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E6005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بدءا </a:t>
            </a:r>
            <a:r>
              <a:rPr lang="ar-SA" sz="40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E6005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من </a:t>
            </a:r>
            <a:r>
              <a:rPr lang="ar-SA" sz="40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E6005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مرحلة </a:t>
            </a:r>
            <a:r>
              <a:rPr lang="ar-SA" sz="40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E6005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الطفولة. </a:t>
            </a:r>
            <a:r>
              <a:rPr lang="en-US" sz="40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E6005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   </a:t>
            </a:r>
            <a:endParaRPr lang="ar-IQ" sz="4000" b="1" cap="none" spc="0" dirty="0" smtClean="0">
              <a:ln w="9525">
                <a:solidFill>
                  <a:srgbClr val="FFFF00"/>
                </a:solidFill>
                <a:prstDash val="solid"/>
              </a:ln>
              <a:solidFill>
                <a:srgbClr val="E6005D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Times New Roman" panose="02020603050405020304" pitchFamily="18" charset="0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273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نتيجة بحث الصور عن شرائح بور بوين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78" y="0"/>
            <a:ext cx="12259277" cy="748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619433" y="807664"/>
            <a:ext cx="10663084" cy="3873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0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وقد أوصت الباحثة </a:t>
            </a:r>
            <a:r>
              <a:rPr lang="ar-SA" sz="40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بتوجية</a:t>
            </a:r>
            <a:r>
              <a:rPr lang="ar-SA" sz="40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 مديريات التربية العراقية </a:t>
            </a:r>
            <a:endParaRPr lang="ar-IQ" sz="40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ar-SA" sz="40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بتبني واشاعة ثقافة التعايش السلمي </a:t>
            </a:r>
            <a:r>
              <a:rPr lang="ar-SA" sz="40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في</a:t>
            </a:r>
            <a:r>
              <a:rPr lang="ar-IQ" sz="40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r>
              <a:rPr lang="ar-SA" sz="40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استراتيجيات </a:t>
            </a:r>
            <a:endParaRPr lang="ar-IQ" sz="40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ar-SA" sz="40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عملها عن طريق </a:t>
            </a:r>
            <a:r>
              <a:rPr lang="ar-IQ" sz="40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مقررات</a:t>
            </a:r>
            <a:r>
              <a:rPr lang="ar-SA" sz="40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r>
              <a:rPr lang="ar-SA" sz="40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حقوق الانسان </a:t>
            </a:r>
            <a:endParaRPr lang="ar-IQ" sz="40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ar-IQ" sz="40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واعتمادها</a:t>
            </a:r>
            <a:r>
              <a:rPr lang="ar-SA" sz="40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r>
              <a:rPr lang="ar-SA" sz="40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كمقررات دراسية</a:t>
            </a:r>
            <a:r>
              <a:rPr lang="ar-SA" sz="44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.</a:t>
            </a:r>
            <a:endParaRPr lang="ar-IQ" sz="44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5747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نتيجة بحث الصور عن شرائح بور بوينت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brightnessContrast bright="-6000" contras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6"/>
            <a:ext cx="12192000" cy="687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537426" y="410257"/>
            <a:ext cx="11117146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ar-IQ" sz="36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جاء في </a:t>
            </a:r>
            <a:r>
              <a:rPr lang="ar-IQ" sz="3600" b="1" cap="none" spc="0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المقتراحات</a:t>
            </a:r>
            <a:r>
              <a:rPr lang="ar-IQ" sz="36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:</a:t>
            </a:r>
          </a:p>
          <a:p>
            <a:pPr algn="ctr" rtl="1">
              <a:spcAft>
                <a:spcPts val="0"/>
              </a:spcAft>
            </a:pPr>
            <a:r>
              <a:rPr lang="ar-IQ" sz="36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 1-دراسة </a:t>
            </a:r>
            <a:r>
              <a:rPr lang="ar-IQ" sz="36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واقع الانشطة التربوية في العراق </a:t>
            </a:r>
            <a:r>
              <a:rPr lang="ar-IQ" sz="36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وآثارها </a:t>
            </a:r>
            <a:r>
              <a:rPr lang="ar-IQ" sz="36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على واقع الحوار </a:t>
            </a:r>
            <a:endParaRPr lang="ar-IQ" sz="3600" b="1" cap="none" spc="0" dirty="0" smtClean="0">
              <a:ln w="9525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rtl="1">
              <a:spcAft>
                <a:spcPts val="0"/>
              </a:spcAft>
            </a:pPr>
            <a:r>
              <a:rPr lang="ar-IQ" sz="36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والتعايش </a:t>
            </a:r>
            <a:r>
              <a:rPr lang="ar-IQ" sz="36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السلمي </a:t>
            </a:r>
            <a:r>
              <a:rPr lang="ar-IQ" sz="36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لدى </a:t>
            </a:r>
            <a:r>
              <a:rPr lang="ar-IQ" sz="36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تلامذة المرحلة الابتدائية. </a:t>
            </a:r>
            <a:endParaRPr lang="ar-IQ" sz="3600" b="1" cap="none" spc="0" dirty="0" smtClean="0">
              <a:ln w="9525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rtl="1">
              <a:spcAft>
                <a:spcPts val="0"/>
              </a:spcAft>
            </a:pPr>
            <a:r>
              <a:rPr lang="ar-IQ" sz="36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2-</a:t>
            </a:r>
            <a:r>
              <a:rPr lang="ar-IQ" sz="36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دراسة </a:t>
            </a:r>
            <a:r>
              <a:rPr lang="ar-IQ" sz="36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الكفاية التدريسية لمعلمي ومعلمات </a:t>
            </a:r>
            <a:endParaRPr lang="ar-IQ" sz="3600" b="1" cap="none" spc="0" dirty="0" smtClean="0">
              <a:ln w="9525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rtl="1">
              <a:spcAft>
                <a:spcPts val="0"/>
              </a:spcAft>
            </a:pPr>
            <a:r>
              <a:rPr lang="ar-IQ" sz="36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المدارس </a:t>
            </a:r>
            <a:r>
              <a:rPr lang="ar-IQ" sz="36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الابتدائية في استعمال الانشطة </a:t>
            </a:r>
            <a:endParaRPr lang="ar-IQ" sz="3600" b="1" cap="none" spc="0" dirty="0" smtClean="0">
              <a:ln w="9525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rtl="1">
              <a:spcAft>
                <a:spcPts val="0"/>
              </a:spcAft>
            </a:pPr>
            <a:r>
              <a:rPr lang="ar-IQ" sz="36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المصاحبة </a:t>
            </a:r>
            <a:r>
              <a:rPr lang="ar-IQ" sz="36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للدروس </a:t>
            </a:r>
            <a:r>
              <a:rPr lang="ar-IQ" sz="36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لتعزيز </a:t>
            </a:r>
            <a:r>
              <a:rPr lang="ar-IQ" sz="36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ثقافة </a:t>
            </a:r>
          </a:p>
          <a:p>
            <a:pPr algn="ctr" rtl="1">
              <a:spcAft>
                <a:spcPts val="0"/>
              </a:spcAft>
            </a:pPr>
            <a:r>
              <a:rPr lang="ar-IQ" sz="36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التسامح </a:t>
            </a:r>
            <a:r>
              <a:rPr lang="ar-IQ" sz="36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والتعايش السلمي، </a:t>
            </a:r>
            <a:endParaRPr lang="ar-IQ" sz="3600" b="1" cap="none" spc="0" dirty="0" smtClean="0">
              <a:ln w="9525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rtl="1">
              <a:spcAft>
                <a:spcPts val="0"/>
              </a:spcAft>
            </a:pPr>
            <a:r>
              <a:rPr lang="ar-IQ" sz="36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في </a:t>
            </a:r>
            <a:r>
              <a:rPr lang="ar-IQ" sz="36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المدارس الابتدائية.</a:t>
            </a:r>
            <a:endParaRPr lang="ar-IQ" sz="36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069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نتيجة بحث الصور عن شرائح بور بوينت متحركة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  <a14:imgEffect>
                      <a14:brightnessContrast bright="2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4765" cy="684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4870900" y="648543"/>
            <a:ext cx="5290231" cy="16158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IQ" sz="72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A4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شكراً لأصغائكم</a:t>
            </a:r>
            <a:r>
              <a:rPr lang="ar-SA" sz="40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A4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endParaRPr lang="ar-IQ" sz="40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A4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01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endParaRPr lang="ar-IQ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5" y="427703"/>
            <a:ext cx="3844106" cy="2010697"/>
          </a:xfrm>
          <a:prstGeom prst="rect">
            <a:avLst/>
          </a:prstGeom>
        </p:spPr>
      </p:pic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3642852" y="2448451"/>
            <a:ext cx="6253316" cy="27724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175">
                <a:solidFill>
                  <a:srgbClr val="0000FF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>
              <a:buNone/>
            </a:pPr>
            <a:r>
              <a:rPr lang="ar-IQ" sz="3600" b="1" kern="10" spc="0" smtClean="0">
                <a:ln>
                  <a:noFill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كنتُمْ خَيْرَ أُمَّةٍ أُخْرِجَتْ لِلنَّاس </a:t>
            </a:r>
          </a:p>
          <a:p>
            <a:pPr algn="ctr" rtl="1">
              <a:buNone/>
            </a:pPr>
            <a:r>
              <a:rPr lang="ar-IQ" sz="3600" b="1" kern="10" spc="0" smtClean="0">
                <a:ln>
                  <a:noFill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تَأْمُرُونَ بِالْمَعْرُوفِ وَتَنْهَوْنَ عَنِ </a:t>
            </a:r>
          </a:p>
          <a:p>
            <a:pPr algn="ctr" rtl="1">
              <a:buNone/>
            </a:pPr>
            <a:r>
              <a:rPr lang="ar-IQ" sz="3600" b="1" kern="10" spc="0" smtClean="0">
                <a:ln>
                  <a:noFill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الْمُنكَرِ وَتُؤْمِنُونَ بِاللّهِ.. </a:t>
            </a:r>
            <a:endParaRPr lang="ar-IQ" sz="3600" b="1" kern="10" spc="0">
              <a:ln>
                <a:noFill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445667" y="574579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ar-IQ" sz="2400" b="1" dirty="0">
                <a:solidFill>
                  <a:srgbClr val="006C00"/>
                </a:solidFill>
                <a:latin typeface="Simplified Arabic" panose="02020603050405020304" pitchFamily="18" charset="-78"/>
                <a:ea typeface="Times New Roman" panose="02020603050405020304" pitchFamily="18" charset="0"/>
                <a:cs typeface="PT Bold Heading" panose="02010400000000000000" pitchFamily="2" charset="-78"/>
              </a:rPr>
              <a:t>صَدَ قَ الله العَليُّ العَظيم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ar-IQ" sz="2400" b="1" dirty="0">
                <a:solidFill>
                  <a:srgbClr val="006C00"/>
                </a:solidFill>
                <a:latin typeface="Simplified Arabic" panose="02020603050405020304" pitchFamily="18" charset="-78"/>
                <a:ea typeface="Times New Roman" panose="02020603050405020304" pitchFamily="18" charset="0"/>
                <a:cs typeface="PT Bold Heading" panose="02010400000000000000" pitchFamily="2" charset="-78"/>
              </a:rPr>
              <a:t>آل عمران - </a:t>
            </a:r>
            <a:r>
              <a:rPr lang="en-US" sz="2400" b="1" dirty="0">
                <a:solidFill>
                  <a:srgbClr val="006C00"/>
                </a:solidFill>
                <a:latin typeface="Simplified Arabic" panose="02020603050405020304" pitchFamily="18" charset="-78"/>
                <a:ea typeface="Times New Roman" panose="02020603050405020304" pitchFamily="18" charset="0"/>
                <a:cs typeface="PT Bold Heading" panose="02010400000000000000" pitchFamily="2" charset="-78"/>
              </a:rPr>
              <a:t>110</a:t>
            </a:r>
            <a:r>
              <a:rPr lang="ar-IQ" sz="2400" b="1" dirty="0">
                <a:solidFill>
                  <a:srgbClr val="006C00"/>
                </a:solidFill>
                <a:latin typeface="Simplified Arabic" panose="02020603050405020304" pitchFamily="18" charset="-78"/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33706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شرائح بور بوين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081"/>
            <a:ext cx="12192000" cy="703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39701" y="153167"/>
            <a:ext cx="102489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sz="40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A4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الفصل الأول </a:t>
            </a:r>
            <a:endParaRPr lang="en-US" sz="40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A4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PT Bold Heading" panose="02010400000000000000" pitchFamily="2" charset="-78"/>
            </a:endParaRPr>
          </a:p>
          <a:p>
            <a:pPr algn="r"/>
            <a:r>
              <a:rPr lang="ar-IQ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مشكلة البحث: عرضت الباحثة معاناة المجتمع العراقي من جملة من مظاهر العنف نتيجة للصراعات والتحولات والتبدلات الاجتماعية مثل </a:t>
            </a:r>
            <a:r>
              <a:rPr lang="ar-IQ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A4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PT Bold Heading" panose="02010400000000000000" pitchFamily="2" charset="-78"/>
              </a:rPr>
              <a:t>(الإرهاب والعولمة والطائفية والديمقراطية والفيدرالية ودينية مذهبية). </a:t>
            </a:r>
            <a:endParaRPr lang="ar-IQ" sz="4000" dirty="0" smtClean="0">
              <a:solidFill>
                <a:srgbClr val="A40000"/>
              </a:solidFill>
              <a:cs typeface="PT Bold Heading" panose="02010400000000000000" pitchFamily="2" charset="-78"/>
            </a:endParaRPr>
          </a:p>
          <a:p>
            <a:pPr algn="ctr"/>
            <a:r>
              <a:rPr lang="ar-IQ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لذا </a:t>
            </a:r>
            <a:r>
              <a:rPr lang="ar-IQ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كانت هذه الدراسة ضرورة </a:t>
            </a:r>
            <a:endParaRPr lang="ar-IQ" sz="40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PT Bold Heading" panose="02010400000000000000" pitchFamily="2" charset="-78"/>
            </a:endParaRPr>
          </a:p>
          <a:p>
            <a:pPr algn="ctr"/>
            <a:r>
              <a:rPr lang="ar-IQ" sz="40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7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لتعزيز </a:t>
            </a:r>
            <a:r>
              <a:rPr lang="ar-IQ" sz="40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7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ثقافة التسامح والتعايش السلمي لتلامذة المرحلة </a:t>
            </a:r>
            <a:r>
              <a:rPr lang="ar-IQ" sz="40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07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الابتدائية </a:t>
            </a:r>
          </a:p>
          <a:p>
            <a:pPr algn="ctr"/>
            <a:r>
              <a:rPr lang="ar-IQ" sz="4000" b="1" dirty="0" smtClean="0">
                <a:ln w="9525">
                  <a:solidFill>
                    <a:srgbClr val="FFFF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فتمحورت </a:t>
            </a:r>
            <a:r>
              <a:rPr lang="ar-IQ" sz="4000" b="1" dirty="0">
                <a:ln w="9525">
                  <a:solidFill>
                    <a:srgbClr val="FFFF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المشكلة حول ما شهده المجتمع العراقي </a:t>
            </a:r>
            <a:r>
              <a:rPr lang="ar-IQ" sz="4000" b="1" dirty="0" smtClean="0">
                <a:ln w="9525">
                  <a:solidFill>
                    <a:srgbClr val="FFFF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بعد (2003/4/9) والوضع </a:t>
            </a:r>
            <a:r>
              <a:rPr lang="ar-IQ" sz="4000" b="1" dirty="0">
                <a:ln w="9525">
                  <a:solidFill>
                    <a:srgbClr val="FFFF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الاستثنائي له، سيما بعد ظهور العديد من الأفكار الهدامة </a:t>
            </a:r>
            <a:r>
              <a:rPr lang="ar-IQ" sz="4000" b="1" dirty="0" smtClean="0">
                <a:ln w="9525">
                  <a:solidFill>
                    <a:srgbClr val="FFFF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مثل: </a:t>
            </a:r>
          </a:p>
          <a:p>
            <a:pPr algn="r"/>
            <a:r>
              <a:rPr lang="ar-IQ" sz="4000" dirty="0">
                <a:cs typeface="PT Bold Heading" panose="02010400000000000000" pitchFamily="2" charset="-78"/>
              </a:rPr>
              <a:t> </a:t>
            </a:r>
            <a:r>
              <a:rPr lang="ar-IQ" sz="4000" dirty="0" smtClean="0">
                <a:cs typeface="PT Bold Heading" panose="02010400000000000000" pitchFamily="2" charset="-78"/>
              </a:rPr>
              <a:t>        </a:t>
            </a:r>
            <a:endParaRPr lang="ar-IQ" sz="4000" dirty="0">
              <a:solidFill>
                <a:srgbClr val="C42500"/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0959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00100" y="3505199"/>
            <a:ext cx="10855323" cy="3124201"/>
          </a:xfrm>
        </p:spPr>
        <p:txBody>
          <a:bodyPr/>
          <a:lstStyle/>
          <a:p>
            <a:pPr algn="ctr"/>
            <a:r>
              <a:rPr lang="ar-IQ" dirty="0" smtClean="0"/>
              <a:t> </a:t>
            </a:r>
            <a:r>
              <a:rPr lang="ar-IQ" sz="3600" b="1" dirty="0">
                <a:ln w="9525">
                  <a:solidFill>
                    <a:srgbClr val="FFFF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التي أخذت تتسرب إلى نفوس تلامذة المدارس بأدوات مختلفة، </a:t>
            </a:r>
            <a:endParaRPr lang="ar-IQ" sz="3600" b="1" dirty="0" smtClean="0">
              <a:ln w="9525">
                <a:solidFill>
                  <a:srgbClr val="FFFF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PT Bold Heading" panose="02010400000000000000" pitchFamily="2" charset="-78"/>
            </a:endParaRPr>
          </a:p>
          <a:p>
            <a:pPr marL="0" indent="0" algn="ctr">
              <a:buNone/>
            </a:pPr>
            <a:r>
              <a:rPr lang="ar-IQ" sz="3600" b="1" dirty="0" smtClean="0">
                <a:ln w="9525">
                  <a:solidFill>
                    <a:srgbClr val="FFFF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مما </a:t>
            </a:r>
            <a:r>
              <a:rPr lang="ar-IQ" sz="3600" b="1" dirty="0">
                <a:ln w="9525">
                  <a:solidFill>
                    <a:srgbClr val="FFFF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استوجب التأكيد على تأثير المدرسة على وسائطها</a:t>
            </a:r>
          </a:p>
        </p:txBody>
      </p:sp>
      <p:sp>
        <p:nvSpPr>
          <p:cNvPr id="4" name="AutoShape 2" descr="Image result for ‫العنف المدرسي‬‎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484311" y="2197100"/>
            <a:ext cx="10018713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 dirty="0"/>
          </a:p>
        </p:txBody>
      </p:sp>
      <p:pic>
        <p:nvPicPr>
          <p:cNvPr id="1028" name="Picture 4" descr="Image result for ‫العنف المدرسي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079500"/>
            <a:ext cx="664083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281219" y="194785"/>
            <a:ext cx="6445996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ar-IQ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A4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(</a:t>
            </a:r>
            <a:r>
              <a:rPr lang="ar-IQ" sz="36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A4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الإرهاب والتطرف والتعصب والعنف</a:t>
            </a:r>
            <a:r>
              <a:rPr lang="ar-IQ" sz="36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A4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)</a:t>
            </a:r>
            <a:r>
              <a:rPr lang="ar-IQ" sz="2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A4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ar-IQ" sz="20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A4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61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نتيجة بحث الصور عن شرائح بور بوين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81" y="-876299"/>
            <a:ext cx="12368981" cy="773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279400" y="960735"/>
            <a:ext cx="11430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ar-IQ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Simple Bold Jut Out" panose="02010401010101010101" pitchFamily="2" charset="-78"/>
              </a:rPr>
              <a:t> </a:t>
            </a:r>
            <a:r>
              <a:rPr lang="ar-IQ" sz="4000" b="1" dirty="0">
                <a:ln w="9525">
                  <a:solidFill>
                    <a:srgbClr val="FFFF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Simple Bold Jut Out" panose="02010401010101010101" pitchFamily="2" charset="-78"/>
              </a:rPr>
              <a:t>والتي يقع على عاتقها والكوادر العاملة </a:t>
            </a:r>
            <a:endParaRPr lang="ar-IQ" sz="4000" b="1" dirty="0" smtClean="0">
              <a:ln w="9525">
                <a:solidFill>
                  <a:srgbClr val="FFFF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Simple Bold Jut Out" panose="02010401010101010101" pitchFamily="2" charset="-78"/>
            </a:endParaRPr>
          </a:p>
          <a:p>
            <a:pPr algn="ctr" rtl="1">
              <a:spcAft>
                <a:spcPts val="0"/>
              </a:spcAft>
            </a:pPr>
            <a:r>
              <a:rPr lang="ar-IQ" sz="4000" b="1" dirty="0" smtClean="0">
                <a:ln w="9525">
                  <a:solidFill>
                    <a:srgbClr val="FFFF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Simple Bold Jut Out" panose="02010401010101010101" pitchFamily="2" charset="-78"/>
              </a:rPr>
              <a:t>فيها </a:t>
            </a:r>
            <a:r>
              <a:rPr lang="ar-IQ" sz="4000" b="1" dirty="0">
                <a:ln w="9525">
                  <a:solidFill>
                    <a:srgbClr val="FFFF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Simple Bold Jut Out" panose="02010401010101010101" pitchFamily="2" charset="-78"/>
              </a:rPr>
              <a:t>مسؤولية كبيرة </a:t>
            </a:r>
            <a:r>
              <a:rPr lang="ar-IQ" sz="4000" b="1" dirty="0" smtClean="0">
                <a:ln w="9525">
                  <a:solidFill>
                    <a:srgbClr val="FFFF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Simple Bold Jut Out" panose="02010401010101010101" pitchFamily="2" charset="-78"/>
              </a:rPr>
              <a:t>في</a:t>
            </a:r>
          </a:p>
          <a:p>
            <a:pPr algn="ctr" rtl="1">
              <a:spcAft>
                <a:spcPts val="0"/>
              </a:spcAft>
            </a:pPr>
            <a:r>
              <a:rPr lang="ar-IQ" sz="4000" b="1" dirty="0" smtClean="0">
                <a:ln w="9525">
                  <a:solidFill>
                    <a:srgbClr val="FFFF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Simple Bold Jut Out" panose="02010401010101010101" pitchFamily="2" charset="-78"/>
              </a:rPr>
              <a:t> </a:t>
            </a:r>
            <a:endParaRPr lang="ar-IQ" sz="4000" b="1" dirty="0" smtClean="0">
              <a:ln w="9525">
                <a:solidFill>
                  <a:srgbClr val="FFFF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Simple Bold Jut Out" panose="02010401010101010101" pitchFamily="2" charset="-78"/>
            </a:endParaRPr>
          </a:p>
          <a:p>
            <a:pPr algn="ctr" rtl="1">
              <a:spcAft>
                <a:spcPts val="0"/>
              </a:spcAft>
            </a:pPr>
            <a:r>
              <a:rPr lang="ar-IQ" sz="40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Simple Bold Jut Out" panose="02010401010101010101" pitchFamily="2" charset="-78"/>
              </a:rPr>
              <a:t>تنشئة </a:t>
            </a:r>
            <a:r>
              <a:rPr lang="ar-IQ" sz="40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Simple Bold Jut Out" panose="02010401010101010101" pitchFamily="2" charset="-78"/>
              </a:rPr>
              <a:t>الجيل الجديد على ثقافة </a:t>
            </a:r>
            <a:endParaRPr lang="ar-IQ" sz="4000" b="1" dirty="0" smtClean="0">
              <a:ln w="9525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Simple Bold Jut Out" panose="02010401010101010101" pitchFamily="2" charset="-78"/>
            </a:endParaRPr>
          </a:p>
          <a:p>
            <a:pPr algn="ctr" rtl="1">
              <a:spcAft>
                <a:spcPts val="0"/>
              </a:spcAft>
            </a:pPr>
            <a:r>
              <a:rPr lang="ar-IQ" sz="40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Simple Bold Jut Out" panose="02010401010101010101" pitchFamily="2" charset="-78"/>
              </a:rPr>
              <a:t>التسامح والتعايش السلمي.</a:t>
            </a:r>
            <a:endParaRPr lang="en-US" sz="36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Simple Bold Jut Out" panose="0201040101010101010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78869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14300" y="575439"/>
            <a:ext cx="120777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spcAft>
                <a:spcPts val="0"/>
              </a:spcAft>
            </a:pPr>
            <a:r>
              <a:rPr lang="ar-SA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تناولت أهمية كل من:</a:t>
            </a:r>
            <a:endParaRPr lang="en-US" sz="3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marL="457200" indent="-457200" algn="just" rt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ar-SA" sz="3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الأنشطة </a:t>
            </a:r>
            <a:r>
              <a:rPr lang="ar-SA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المدرسية: </a:t>
            </a:r>
            <a:r>
              <a:rPr lang="ar-SA" sz="3000" dirty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وما لها من أثرا كبير ودور فعال في بث السلوك الإيجابي والحماس في المتعلم، وتوجيه الذات، وتكوين الرغبات، وتنمية المهارات، وإشباع الكثير من متطلبات الجانب الوجداني لدى التلامذة. 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marL="457200" indent="-457200" algn="just" rt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ar-IQ" sz="3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4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التعايش </a:t>
            </a:r>
            <a:r>
              <a:rPr lang="ar-IQ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4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السلمي: </a:t>
            </a:r>
            <a:r>
              <a:rPr lang="ar-SA" sz="3000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أكدت منظمة الأمم المتحدة للتربية والعلوم والثقافة </a:t>
            </a:r>
            <a:endParaRPr lang="ar-IQ" sz="3000" dirty="0" smtClean="0">
              <a:latin typeface="Times New Roman" panose="02020603050405020304" pitchFamily="18" charset="0"/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ar-IQ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    </a:t>
            </a:r>
            <a:r>
              <a:rPr lang="ar-SA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(</a:t>
            </a:r>
            <a:r>
              <a:rPr lang="ar-SA" sz="3000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اليونسكو) في الحث على ضرورة تعايش الأجيال الحاضرة مع أجيال المستقبل </a:t>
            </a:r>
            <a:r>
              <a:rPr lang="ar-SA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في </a:t>
            </a:r>
            <a:endParaRPr lang="ar-IQ" sz="3000" dirty="0" smtClean="0">
              <a:latin typeface="Times New Roman" panose="02020603050405020304" pitchFamily="18" charset="0"/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ar-IQ" sz="3000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r>
              <a:rPr lang="ar-IQ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   </a:t>
            </a:r>
            <a:r>
              <a:rPr lang="ar-SA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ظل </a:t>
            </a:r>
            <a:r>
              <a:rPr lang="ar-SA" sz="3000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أجواء يسودها السلام والأمان واحترام حقوق الإنسان، ويُعد العراق من </a:t>
            </a:r>
            <a:endParaRPr lang="ar-IQ" sz="3000" dirty="0" smtClean="0">
              <a:latin typeface="Times New Roman" panose="02020603050405020304" pitchFamily="18" charset="0"/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ar-IQ" sz="3000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r>
              <a:rPr lang="ar-IQ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   </a:t>
            </a:r>
            <a:r>
              <a:rPr lang="ar-SA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الدول </a:t>
            </a:r>
            <a:r>
              <a:rPr lang="ar-IQ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r>
              <a:rPr lang="ar-SA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التي </a:t>
            </a:r>
            <a:r>
              <a:rPr lang="ar-SA" sz="3000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تميزت بتنوعها الطائفي والقومي، فأصبح هذا التنوع </a:t>
            </a:r>
            <a:r>
              <a:rPr lang="ar-SA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ولظروف </a:t>
            </a:r>
            <a:r>
              <a:rPr lang="ar-SA" sz="3000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سياسية معقدة، يشكل تهديداً صارخاً لوحدته الوطنية، وعدم الاستقرار السياسي والأمني، وبروز ظاهرة التمييز بين التلامذة.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6338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نتيجة بحث الصور عن شرائح بور بوين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37" y="-43099"/>
            <a:ext cx="9216001" cy="690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635000" y="187236"/>
            <a:ext cx="1141730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spcAft>
                <a:spcPts val="0"/>
              </a:spcAft>
            </a:pPr>
            <a:r>
              <a:rPr lang="ar-IQ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4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هدف </a:t>
            </a:r>
            <a:r>
              <a:rPr lang="ar-IQ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4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البحث الى</a:t>
            </a:r>
            <a:r>
              <a:rPr lang="ar-IQ" sz="3600" b="1" dirty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:</a:t>
            </a:r>
            <a:r>
              <a:rPr lang="ar-SA" sz="3600" b="1" dirty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r>
              <a:rPr lang="ar-SA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التعرف على دور الانشطة التربوية التي </a:t>
            </a:r>
            <a:endParaRPr lang="ar-IQ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ar-SA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تساعد </a:t>
            </a:r>
            <a:r>
              <a:rPr lang="ar-SA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في تعزيز ثقافة التسامح والتعايش السلمي لتلامذة </a:t>
            </a:r>
            <a:endParaRPr lang="ar-IQ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ar-SA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المرحلة </a:t>
            </a:r>
            <a:r>
              <a:rPr lang="ar-SA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الابتدائية</a:t>
            </a:r>
            <a:r>
              <a:rPr lang="ar-IQ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.</a:t>
            </a:r>
          </a:p>
          <a:p>
            <a:pPr algn="just" rtl="1">
              <a:spcAft>
                <a:spcPts val="0"/>
              </a:spcAft>
            </a:pP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r"/>
            <a:r>
              <a:rPr lang="ar-IQ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Times New Roman" panose="02020603050405020304" pitchFamily="18" charset="0"/>
                <a:cs typeface="PT Bold Heading" panose="02010400000000000000" pitchFamily="2" charset="-78"/>
              </a:rPr>
              <a:t>تحدد البحث بـ: </a:t>
            </a:r>
            <a:r>
              <a:rPr lang="ar-IQ" sz="3600" b="1" dirty="0" err="1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بالانشطة</a:t>
            </a:r>
            <a:r>
              <a:rPr lang="ar-IQ" sz="3600" b="1" dirty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 المدرسية، </a:t>
            </a:r>
            <a:r>
              <a:rPr lang="ar-IQ" sz="3600" b="1" dirty="0" smtClean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والتي </a:t>
            </a:r>
          </a:p>
          <a:p>
            <a:pPr algn="r"/>
            <a:r>
              <a:rPr lang="ar-IQ" sz="3600" b="1" dirty="0" smtClean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تصاحب مقررات </a:t>
            </a:r>
            <a:r>
              <a:rPr lang="ar-IQ" sz="3600" b="1" dirty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العام الدراسي ولكل </a:t>
            </a:r>
            <a:endParaRPr lang="ar-IQ" sz="3600" b="1" dirty="0" smtClean="0">
              <a:solidFill>
                <a:srgbClr val="00000C"/>
              </a:solidFill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r"/>
            <a:r>
              <a:rPr lang="ar-IQ" sz="3600" b="1" dirty="0" smtClean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المستويات </a:t>
            </a:r>
            <a:r>
              <a:rPr lang="ar-IQ" sz="3600" b="1" dirty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من الصف الاول الى </a:t>
            </a:r>
            <a:endParaRPr lang="ar-IQ" sz="3600" b="1" dirty="0" smtClean="0">
              <a:solidFill>
                <a:srgbClr val="00000C"/>
              </a:solidFill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r"/>
            <a:r>
              <a:rPr lang="ar-IQ" sz="3600" b="1" dirty="0" smtClean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السادس </a:t>
            </a:r>
            <a:r>
              <a:rPr lang="ar-IQ" sz="3600" b="1" dirty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الابتدائي</a:t>
            </a:r>
            <a:r>
              <a:rPr lang="ar-SA" sz="3600" b="1" dirty="0" smtClean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.</a:t>
            </a:r>
            <a:endParaRPr lang="en-US" sz="3600" b="1" dirty="0" smtClean="0">
              <a:solidFill>
                <a:srgbClr val="00000C"/>
              </a:solidFill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r"/>
            <a:endParaRPr lang="ar-IQ" sz="4400" dirty="0" smtClean="0">
              <a:cs typeface="PT Bold Heading" panose="02010400000000000000" pitchFamily="2" charset="-78"/>
            </a:endParaRPr>
          </a:p>
          <a:p>
            <a:pPr algn="r"/>
            <a:r>
              <a:rPr lang="ar-IQ" sz="3600" b="1" dirty="0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PT Bold Heading" panose="02010400000000000000" pitchFamily="2" charset="-78"/>
              </a:rPr>
              <a:t>تم تحديد كل من المصطلحات</a:t>
            </a:r>
            <a:r>
              <a:rPr lang="ar-IQ" sz="3600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PT Bold Heading" panose="02010400000000000000" pitchFamily="2" charset="-78"/>
              </a:rPr>
              <a:t>، </a:t>
            </a:r>
            <a:endParaRPr lang="ar-IQ" sz="3600" b="1" dirty="0" smtClean="0">
              <a:ln w="13462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PT Bold Heading" panose="02010400000000000000" pitchFamily="2" charset="-78"/>
            </a:endParaRPr>
          </a:p>
          <a:p>
            <a:pPr marL="72000" algn="ctr">
              <a:lnSpc>
                <a:spcPct val="150000"/>
              </a:lnSpc>
            </a:pPr>
            <a:r>
              <a:rPr lang="ar-SA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PT Bold Heading" panose="02010400000000000000" pitchFamily="2" charset="-78"/>
              </a:rPr>
              <a:t>الأنشطة المدرسية</a:t>
            </a:r>
            <a:r>
              <a:rPr lang="ar-IQ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PT Bold Heading" panose="02010400000000000000" pitchFamily="2" charset="-78"/>
              </a:rPr>
              <a:t>، </a:t>
            </a:r>
            <a:r>
              <a:rPr lang="ar-SA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PT Bold Heading" panose="02010400000000000000" pitchFamily="2" charset="-78"/>
              </a:rPr>
              <a:t>الثـقـافــة، التسامح، التعايش.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PT Bold Heading" panose="02010400000000000000" pitchFamily="2" charset="-78"/>
            </a:endParaRPr>
          </a:p>
          <a:p>
            <a:pPr marL="72000" algn="ctr">
              <a:lnSpc>
                <a:spcPct val="150000"/>
              </a:lnSpc>
            </a:pPr>
            <a:r>
              <a:rPr lang="ar-IQ" sz="3600" dirty="0" smtClean="0">
                <a:cs typeface="PT Bold Heading" panose="02010400000000000000" pitchFamily="2" charset="-78"/>
              </a:rPr>
              <a:t> </a:t>
            </a:r>
            <a:endParaRPr lang="ar-IQ" sz="3600" b="1" dirty="0"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2941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10668000" cy="685799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562100" y="276136"/>
            <a:ext cx="93853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3200" dirty="0" smtClean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تضمن </a:t>
            </a:r>
            <a:r>
              <a:rPr lang="ar-IQ" sz="3200" dirty="0">
                <a:solidFill>
                  <a:srgbClr val="C00000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الفصل الثاني </a:t>
            </a:r>
            <a:r>
              <a:rPr lang="ar-IQ" sz="3200" dirty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في اطاره النظري </a:t>
            </a:r>
            <a:r>
              <a:rPr lang="ar-IQ" sz="3200" dirty="0" smtClean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محوران</a:t>
            </a:r>
            <a:r>
              <a:rPr lang="ar-IQ" sz="3200" dirty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: </a:t>
            </a:r>
            <a:endParaRPr lang="ar-IQ" sz="3200" dirty="0" smtClean="0">
              <a:solidFill>
                <a:srgbClr val="00000C"/>
              </a:solidFill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IQ" sz="3200" dirty="0" smtClean="0">
                <a:solidFill>
                  <a:srgbClr val="002060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الأول- </a:t>
            </a:r>
            <a:r>
              <a:rPr lang="ar-IQ" sz="3200" dirty="0">
                <a:solidFill>
                  <a:srgbClr val="002060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الأنشطة </a:t>
            </a:r>
            <a:r>
              <a:rPr lang="ar-IQ" sz="3200" dirty="0" smtClean="0">
                <a:solidFill>
                  <a:srgbClr val="002060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المدرسية.</a:t>
            </a:r>
          </a:p>
          <a:p>
            <a:pPr algn="r">
              <a:lnSpc>
                <a:spcPct val="150000"/>
              </a:lnSpc>
            </a:pPr>
            <a:r>
              <a:rPr lang="ar-IQ" sz="3200" dirty="0" smtClean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r>
              <a:rPr lang="ar-IQ" sz="3200" dirty="0" smtClean="0">
                <a:solidFill>
                  <a:srgbClr val="008000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ا</a:t>
            </a:r>
            <a:r>
              <a:rPr lang="ar-SA" sz="3200" dirty="0">
                <a:solidFill>
                  <a:srgbClr val="008000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لثاني- آليات ثقافة التسامح والتعايش </a:t>
            </a:r>
            <a:r>
              <a:rPr lang="ar-SA" sz="3200" dirty="0" smtClean="0">
                <a:solidFill>
                  <a:srgbClr val="008000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السلمي</a:t>
            </a:r>
            <a:r>
              <a:rPr lang="ar-IQ" sz="3200" dirty="0">
                <a:solidFill>
                  <a:srgbClr val="008000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.</a:t>
            </a:r>
            <a:endParaRPr lang="ar-IQ" sz="3200" dirty="0" smtClean="0">
              <a:solidFill>
                <a:srgbClr val="008000"/>
              </a:solidFill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SA" sz="3200" dirty="0" smtClean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r>
              <a:rPr lang="ar-SA" sz="3200" dirty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وكان من معطياته:</a:t>
            </a:r>
            <a:r>
              <a:rPr lang="ar-SA" sz="3200" dirty="0">
                <a:ea typeface="Times New Roman" panose="02020603050405020304" pitchFamily="18" charset="0"/>
                <a:cs typeface="PT Bold Heading" panose="02010400000000000000" pitchFamily="2" charset="-78"/>
              </a:rPr>
              <a:t> إمكانية استثمار المناهج وطرق التدريس والأنشطة المدرسية في </a:t>
            </a:r>
            <a:r>
              <a:rPr lang="ar-SA" sz="3200" dirty="0" smtClean="0">
                <a:ea typeface="Times New Roman" panose="02020603050405020304" pitchFamily="18" charset="0"/>
                <a:cs typeface="PT Bold Heading" panose="02010400000000000000" pitchFamily="2" charset="-78"/>
              </a:rPr>
              <a:t>تعزيز</a:t>
            </a:r>
            <a:r>
              <a:rPr lang="ar-IQ" sz="3200" dirty="0" smtClean="0"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r>
              <a:rPr lang="ar-SA" sz="3200" dirty="0" smtClean="0">
                <a:ea typeface="Times New Roman" panose="02020603050405020304" pitchFamily="18" charset="0"/>
                <a:cs typeface="PT Bold Heading" panose="02010400000000000000" pitchFamily="2" charset="-78"/>
              </a:rPr>
              <a:t>التسامح</a:t>
            </a:r>
            <a:r>
              <a:rPr lang="ar-IQ" sz="3200" dirty="0" smtClean="0">
                <a:ea typeface="Times New Roman" panose="02020603050405020304" pitchFamily="18" charset="0"/>
                <a:cs typeface="PT Bold Heading" panose="02010400000000000000" pitchFamily="2" charset="-78"/>
              </a:rPr>
              <a:t> وحقوق الإنسان</a:t>
            </a:r>
            <a:r>
              <a:rPr lang="ar-SA" sz="3200" dirty="0" smtClean="0">
                <a:ea typeface="Times New Roman" panose="02020603050405020304" pitchFamily="18" charset="0"/>
                <a:cs typeface="PT Bold Heading" panose="02010400000000000000" pitchFamily="2" charset="-78"/>
              </a:rPr>
              <a:t>، </a:t>
            </a:r>
            <a:r>
              <a:rPr lang="ar-SA" sz="3200" dirty="0">
                <a:ea typeface="Times New Roman" panose="02020603050405020304" pitchFamily="18" charset="0"/>
                <a:cs typeface="PT Bold Heading" panose="02010400000000000000" pitchFamily="2" charset="-78"/>
              </a:rPr>
              <a:t>عن </a:t>
            </a:r>
            <a:r>
              <a:rPr lang="ar-SA" sz="3200" dirty="0" smtClean="0">
                <a:ea typeface="Times New Roman" panose="02020603050405020304" pitchFamily="18" charset="0"/>
                <a:cs typeface="PT Bold Heading" panose="02010400000000000000" pitchFamily="2" charset="-78"/>
              </a:rPr>
              <a:t>طريق </a:t>
            </a:r>
            <a:r>
              <a:rPr lang="ar-IQ" sz="3200" dirty="0" smtClean="0">
                <a:ea typeface="Times New Roman" panose="02020603050405020304" pitchFamily="18" charset="0"/>
                <a:cs typeface="PT Bold Heading" panose="02010400000000000000" pitchFamily="2" charset="-78"/>
              </a:rPr>
              <a:t>                   </a:t>
            </a:r>
            <a:r>
              <a:rPr lang="ar-SA" sz="3200" dirty="0" smtClean="0">
                <a:solidFill>
                  <a:srgbClr val="008000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اللعب</a:t>
            </a:r>
            <a:r>
              <a:rPr lang="ar-SA" sz="3200" dirty="0">
                <a:solidFill>
                  <a:srgbClr val="008000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،</a:t>
            </a:r>
            <a:r>
              <a:rPr lang="ar-SA" sz="3200" dirty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r>
              <a:rPr lang="ar-IQ" sz="3200" dirty="0" smtClean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   </a:t>
            </a:r>
            <a:r>
              <a:rPr lang="ar-IQ" sz="3200" dirty="0" smtClean="0">
                <a:solidFill>
                  <a:srgbClr val="DA0000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والنشاط الفني،</a:t>
            </a:r>
            <a:r>
              <a:rPr lang="ar-IQ" sz="3200" dirty="0" smtClean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ar-IQ" sz="3200" dirty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r>
              <a:rPr lang="ar-IQ" sz="3200" dirty="0" smtClean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                           </a:t>
            </a:r>
            <a:r>
              <a:rPr lang="ar-SA" sz="3200" dirty="0" smtClean="0">
                <a:solidFill>
                  <a:srgbClr val="FE6D00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والنشاط </a:t>
            </a:r>
            <a:r>
              <a:rPr lang="ar-SA" sz="3200" dirty="0">
                <a:solidFill>
                  <a:srgbClr val="FE6D00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القصصي</a:t>
            </a:r>
            <a:r>
              <a:rPr lang="ar-SA" sz="3200" dirty="0" smtClean="0">
                <a:solidFill>
                  <a:srgbClr val="FE6D00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،</a:t>
            </a:r>
            <a:endParaRPr lang="ar-IQ" sz="3200" dirty="0" smtClean="0">
              <a:solidFill>
                <a:srgbClr val="FE6D00"/>
              </a:solidFill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IQ" sz="3200" dirty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r>
              <a:rPr lang="ar-IQ" sz="3200" dirty="0" smtClean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                                          </a:t>
            </a:r>
            <a:r>
              <a:rPr lang="ar-SA" sz="3200" dirty="0" smtClean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r>
              <a:rPr lang="ar-SA" sz="3200" dirty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والعمل </a:t>
            </a:r>
            <a:r>
              <a:rPr lang="ar-SA" sz="3200" dirty="0" smtClean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اليدوي</a:t>
            </a:r>
            <a:r>
              <a:rPr lang="ar-IQ" sz="3200" dirty="0" smtClean="0">
                <a:solidFill>
                  <a:srgbClr val="00000C"/>
                </a:solidFill>
                <a:ea typeface="Times New Roman" panose="02020603050405020304" pitchFamily="18" charset="0"/>
                <a:cs typeface="PT Bold Heading" panose="02010400000000000000" pitchFamily="2" charset="-78"/>
              </a:rPr>
              <a:t>.</a:t>
            </a:r>
            <a:endParaRPr lang="ar-IQ" sz="3200" dirty="0"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636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49400" y="313035"/>
            <a:ext cx="9359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ar-SA" sz="4000" dirty="0" smtClean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r>
              <a:rPr lang="ar-SA" sz="4000" dirty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تستطيع الأنشطة المدرسية أن تسهم في حل مجموعة من المشكلات التي تواجه التعليم التقليدي</a:t>
            </a:r>
            <a:r>
              <a:rPr lang="ar-SA" sz="4000" dirty="0"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 مثل: </a:t>
            </a:r>
            <a:r>
              <a:rPr lang="ar-SA" sz="4000" dirty="0" smtClean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الأنشطة </a:t>
            </a:r>
            <a:endParaRPr lang="ar-IQ" sz="4000" dirty="0" smtClean="0">
              <a:solidFill>
                <a:srgbClr val="00000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rtl="1">
              <a:spcAft>
                <a:spcPts val="0"/>
              </a:spcAft>
            </a:pPr>
            <a:r>
              <a:rPr lang="ar-SA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العلمية</a:t>
            </a:r>
            <a:r>
              <a:rPr lang="ar-IQ" sz="4000" dirty="0" smtClean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 ..</a:t>
            </a:r>
            <a:r>
              <a:rPr lang="ar-SA" sz="4000" dirty="0" smtClean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r>
              <a:rPr lang="ar-SA" sz="40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الاجتماعية</a:t>
            </a:r>
            <a:r>
              <a:rPr lang="ar-IQ" sz="4000" dirty="0" smtClean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 ..</a:t>
            </a:r>
            <a:r>
              <a:rPr lang="ar-SA" sz="4000" dirty="0" smtClean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r>
              <a:rPr lang="ar-SA" sz="4000" dirty="0" smtClean="0">
                <a:solidFill>
                  <a:srgbClr val="00184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الثقافية</a:t>
            </a:r>
            <a:endParaRPr lang="ar-IQ" sz="4000" dirty="0" smtClean="0">
              <a:solidFill>
                <a:srgbClr val="00184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rtl="1">
              <a:spcAft>
                <a:spcPts val="0"/>
              </a:spcAft>
            </a:pPr>
            <a:r>
              <a:rPr lang="ar-S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الفنية</a:t>
            </a:r>
            <a:r>
              <a:rPr lang="ar-IQ" sz="4000" dirty="0" smtClean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 ..</a:t>
            </a:r>
            <a:r>
              <a:rPr lang="ar-SA" sz="4000" dirty="0" smtClean="0">
                <a:solidFill>
                  <a:srgbClr val="00000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r>
              <a:rPr lang="ar-SA" sz="4000" dirty="0" smtClean="0">
                <a:solidFill>
                  <a:srgbClr val="9E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PT Bold Heading" panose="02010400000000000000" pitchFamily="2" charset="-78"/>
              </a:rPr>
              <a:t>والرياضية</a:t>
            </a:r>
            <a:endParaRPr lang="ar-IQ" sz="4000" dirty="0" smtClean="0">
              <a:solidFill>
                <a:srgbClr val="9E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rtl="1">
              <a:spcAft>
                <a:spcPts val="0"/>
              </a:spcAft>
            </a:pPr>
            <a:endParaRPr lang="en-US" sz="4000" dirty="0" smtClean="0">
              <a:solidFill>
                <a:srgbClr val="9E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PT Bold Heading" panose="02010400000000000000" pitchFamily="2" charset="-78"/>
            </a:endParaRPr>
          </a:p>
        </p:txBody>
      </p:sp>
      <p:pic>
        <p:nvPicPr>
          <p:cNvPr id="25602" name="Picture 2" descr="النشاط الطلابي"/>
          <p:cNvPicPr>
            <a:picLocks noChangeAspect="1" noChangeArrowheads="1"/>
          </p:cNvPicPr>
          <p:nvPr/>
        </p:nvPicPr>
        <p:blipFill>
          <a:blip r:embed="rId2">
            <a:lum bright="-22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4400"/>
            <a:ext cx="12192000" cy="3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23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خداعي">
  <a:themeElements>
    <a:clrScheme name="أحمر برتقالي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TM03457496[[fn=خداعي]]</Template>
  <TotalTime>1314</TotalTime>
  <Words>726</Words>
  <Application>Microsoft Office PowerPoint</Application>
  <PresentationFormat>ملء الشاشة</PresentationFormat>
  <Paragraphs>98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Corbel</vt:lpstr>
      <vt:lpstr>PT Bold Heading</vt:lpstr>
      <vt:lpstr>Simple Bold Jut Out</vt:lpstr>
      <vt:lpstr>Simplified Arabic</vt:lpstr>
      <vt:lpstr>Tahoma</vt:lpstr>
      <vt:lpstr>Times New Roman</vt:lpstr>
      <vt:lpstr>Wingdings</vt:lpstr>
      <vt:lpstr>خداعي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Owner</cp:lastModifiedBy>
  <cp:revision>88</cp:revision>
  <cp:lastPrinted>2018-03-13T04:40:20Z</cp:lastPrinted>
  <dcterms:created xsi:type="dcterms:W3CDTF">2016-04-18T05:20:07Z</dcterms:created>
  <dcterms:modified xsi:type="dcterms:W3CDTF">2018-03-13T06:39:23Z</dcterms:modified>
</cp:coreProperties>
</file>